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7"/>
  </p:notesMasterIdLst>
  <p:handoutMasterIdLst>
    <p:handoutMasterId r:id="rId18"/>
  </p:handoutMasterIdLst>
  <p:sldIdLst>
    <p:sldId id="265" r:id="rId2"/>
    <p:sldId id="258" r:id="rId3"/>
    <p:sldId id="274" r:id="rId4"/>
    <p:sldId id="262" r:id="rId5"/>
    <p:sldId id="263" r:id="rId6"/>
    <p:sldId id="259" r:id="rId7"/>
    <p:sldId id="260" r:id="rId8"/>
    <p:sldId id="264" r:id="rId9"/>
    <p:sldId id="261" r:id="rId10"/>
    <p:sldId id="266" r:id="rId11"/>
    <p:sldId id="267" r:id="rId12"/>
    <p:sldId id="285" r:id="rId13"/>
    <p:sldId id="268" r:id="rId14"/>
    <p:sldId id="281" r:id="rId15"/>
    <p:sldId id="280" r:id="rId16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47B84-D3B0-4C6A-8A01-E520A47BB7F7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F33D1-4A04-4C50-8497-8A434F10AF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5867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9E96B-3B43-4385-A15A-38A9425FA9FF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0DB84-966B-45DF-9F7D-08C6603F590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254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0DB84-966B-45DF-9F7D-08C6603F5901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8363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6078B3-E534-9801-E56C-9014D8EA8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2A17528-5C14-5264-1886-8CC7AFF4A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BD16A2-B2D8-DBCB-226F-5DE4AE957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FB7611F-C600-E436-1D2D-A6762F58B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9C645A-9F28-7CA3-3DD1-F6819C4AE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214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EAB5E0-A3E2-B08E-18EC-F7A6B70B7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A09C3B1-5618-C4DD-3EB8-2C41BD3BF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A77B350-387C-E09E-1559-CB8E59D5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B09C192-FFF0-B611-71A3-1D4CDF0B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20824F2-2986-CFDF-EACA-12E674499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555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75289EB-8BA1-E56C-659A-4B56AEF09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5159877-EF55-4A95-7882-1583A20F1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1983019-114A-ED75-A4EC-2D56E0E4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B6D0B2-C660-16F5-548C-C1DB64331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D127CBD-5EA6-7208-1552-5DBF9CF1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354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BDD488-854D-B550-F97F-7561C32B0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109E6B-D1F4-9FBE-8730-B6D1C11A7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148718-F64F-F7F3-3E1C-4B57AA697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D323467-21D5-D6AB-3AFC-0A38769A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C2120D-A54D-EC64-A4D7-2E473E297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97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462313-9327-E9B4-2C1C-8E8CCBC47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EAC021-230B-076E-D864-37D7822A0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B13C64F-2C9F-874C-A9AD-BF1782524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8DCE871-1D62-1A42-ABE2-0C5D6FE9A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0C73F2-9E94-77B8-F510-4D5A2543B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49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D47C2D-F0B7-E3FF-18A1-595419F55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94B865-87DC-0BED-4D57-37CC3E4E6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221B775-786D-BF69-E721-85971643E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317884F-6CA2-06E7-D74C-255106B98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9D3EC9E-49DE-516D-7992-4949EAA5C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2A10ED5-A21B-B3E6-42C8-A34F00896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921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220432-CF46-2A70-EC79-17C9D964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CC008D-576A-00E8-23D2-B409A12F5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7F533E2-7BC8-697D-6357-D37C7EC51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DD4C498-2763-5CF6-1E89-64D811FF7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5728A89-A27B-806C-AEC0-AD6F52BB99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A3DECA1-C43B-AC2B-C665-F881C68CE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2AB5D5B-FF11-1996-6AEA-DBF033EA4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12367C2-7090-CDC2-FB2F-8F4C2E23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835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F79CA9-058E-F162-6FED-4901DFB72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EDC6E13-E8B2-8DF8-AF56-2842E0558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148F61C-76CE-30FF-740E-FEF38A364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4B9B294-9C09-87C4-E176-CCBEE1A11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222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722D988-F86B-364B-9574-E091423DC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4F1FF95-7940-A437-8D85-C166AD368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A84E0A3-1DF7-E8D4-E7D7-8C4EF70CB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251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BDA6F1-C91E-250A-C3AA-008841E8B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4B65A3-A3C0-8FB7-8479-6E7805C93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EB09122-815D-4978-01B3-6736E2DA6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E03EAA-5873-7AA1-9362-85A4C7ABE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B1BCC98-C54C-0379-9EEE-C487D1FC8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0A7C3F6-AACF-547A-B5B3-9F039F69B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114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9EBDAB-0F7B-8122-9835-E6A546829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7B1DF61-BEBD-8F76-05F5-452077CA0B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F4EC1D-5774-659B-074F-445F62457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FD93ADD-2B16-D575-EF32-FAE76F6A7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603607B-4149-8DC8-836F-62E0F77B9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F013DF0-98DD-1806-A279-0431B8B72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96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E2EE966-A488-65D9-8DD6-E91982F84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FA2F3D3-82E3-E0F7-37CF-73A8F6CD6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3EA1B9-A426-747B-EDE8-2D2884E80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C00A49-E3C3-1662-6369-6DB65E786A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0E65415-FD40-939B-5FBE-1A590C8FA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195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cid:image001.jpg@01DA5B35.B1639A20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kold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pl/search?q=ciekawe+cliparty&amp;tbm=isch&amp;imgil=ZGLXiCYGIXO1nM:;IKeRuiIFbN7-xM;http://pl.123rf.com/photo_22731622_ciekawy-ch%C5%82opiec-ciekawy-ch%C5%82opak-my%C5%9Bli-o-czym%C5%9B.html&amp;source=iu&amp;pf=m&amp;fir=ZGLXiCYGIXO1nM:,IKeRuiIFbN7-xM,_&amp;usg=__GNEGuVQ5XIUc7lxMC7JlNTqPj9Q=&amp;biw=1366&amp;bih=65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pl-PL" dirty="0"/>
              <a:t>Agroturystyka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4032448"/>
          </a:xfrm>
        </p:spPr>
        <p:txBody>
          <a:bodyPr>
            <a:normAutofit/>
          </a:bodyPr>
          <a:lstStyle/>
          <a:p>
            <a:endParaRPr lang="pl-PL" i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pl-PL" i="1" dirty="0">
                <a:solidFill>
                  <a:schemeClr val="accent5">
                    <a:lumMod val="50000"/>
                  </a:schemeClr>
                </a:solidFill>
              </a:rPr>
              <a:t>Zakładanie zagród edukacyjnych</a:t>
            </a:r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Kuślin, 24.03.2025r.</a:t>
            </a: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</a:t>
            </a: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</a:t>
            </a:r>
            <a:r>
              <a:rPr lang="pl-PL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Ireneusz Witkowski</a:t>
            </a:r>
          </a:p>
          <a:p>
            <a:r>
              <a:rPr lang="pl-PL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      Danuta Grześkowiak-Kniat</a:t>
            </a: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C:\Users\KOLD\AppData\Local\Microsoft\Windows\INetCache\IE\W21WQ156\Natalia-German-i-Siergiej-Ławrow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345032" y="6843712"/>
            <a:ext cx="345032" cy="257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LD\AppData\Local\Microsoft\Windows\INetCache\IE\C4DSJRBP\200px-Signing_of_partnership_agreement_Twin_Town-_Slupsk_and_Ustka_SWScan00097o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876799" y="3614927"/>
            <a:ext cx="7494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2533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BBE51A5E-0E01-B464-7F19-2FE7AB832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19451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CDB726DC-DC3E-E510-865E-C54FC008850A}"/>
              </a:ext>
            </a:extLst>
          </p:cNvPr>
          <p:cNvPicPr>
            <a:picLocks noChangeAspect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30115"/>
            <a:ext cx="5760720" cy="6610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788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Konkursy PS WPR -działanie EFRROW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Nabory wniosków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464497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2.2. Rozwój turystyki</a:t>
            </a: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wiejskiej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sparcie dla tworzenia i rozszerzenia działalności agroturystycznej, tworzenia zagród edukacyjnych w tym przy gospodarstwach rolnych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naboru </a:t>
            </a:r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przypuszczalny: </a:t>
            </a:r>
            <a:r>
              <a:rPr lang="pl-P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23.06-06.07.2025r. </a:t>
            </a:r>
          </a:p>
          <a:p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realizacji : do 30.12. 2026r. </a:t>
            </a:r>
          </a:p>
          <a:p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naboru:   60 000 euro     ok.  250 000 PLN</a:t>
            </a:r>
          </a:p>
          <a:p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wniosku: zakładanie zagród edukacyjnych                                                                           </a:t>
            </a:r>
          </a:p>
          <a:p>
            <a:pPr marL="0" indent="0">
              <a:buNone/>
            </a:pPr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50 000 - 150 000 PLN</a:t>
            </a:r>
            <a:endParaRPr lang="pl-PL" sz="2400" dirty="0"/>
          </a:p>
        </p:txBody>
      </p:sp>
      <p:pic>
        <p:nvPicPr>
          <p:cNvPr id="8" name="Obraz 2" descr="kold logo lokalna grupa działania2">
            <a:extLst>
              <a:ext uri="{FF2B5EF4-FFF2-40B4-BE49-F238E27FC236}">
                <a16:creationId xmlns:a16="http://schemas.microsoft.com/office/drawing/2014/main" id="{BC723ACD-85F8-4933-3613-0BCB7F52F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78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2915911E-BBF5-1D6C-40E2-DC862864F7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263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                                    </a:t>
            </a:r>
            <a:r>
              <a:rPr lang="pl-PL" dirty="0" err="1">
                <a:solidFill>
                  <a:srgbClr val="FF0000"/>
                </a:solidFill>
              </a:rPr>
              <a:t>Grantobiorcy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Beneficjenci:</a:t>
            </a:r>
          </a:p>
          <a:p>
            <a:pPr marL="0" indent="0">
              <a:buNone/>
            </a:pPr>
            <a:r>
              <a:rPr lang="pl-PL" sz="2400" dirty="0"/>
              <a:t>- osoby fizyczne,</a:t>
            </a:r>
          </a:p>
          <a:p>
            <a:pPr>
              <a:buFontTx/>
              <a:buChar char="-"/>
            </a:pPr>
            <a:r>
              <a:rPr lang="pl-PL" sz="2400" dirty="0"/>
              <a:t>Rolnicy, ich małżonkowie i domownicy</a:t>
            </a:r>
          </a:p>
          <a:p>
            <a:r>
              <a:rPr lang="pl-PL" sz="2400" dirty="0"/>
              <a:t>dostosowanie małego gospodarstwa rolnego świadczącego usługi edukacyjne</a:t>
            </a:r>
          </a:p>
          <a:p>
            <a:r>
              <a:rPr lang="pl-PL" sz="2400" dirty="0"/>
              <a:t>-operacja uzyskała pozytywną rekomendację ODR – wojewódzkiego koordynatora pod kątem spójności ze standardami</a:t>
            </a:r>
          </a:p>
          <a:p>
            <a:r>
              <a:rPr lang="pl-PL" sz="2400" dirty="0"/>
              <a:t>Zgłoszenie do CEIDG</a:t>
            </a:r>
          </a:p>
        </p:txBody>
      </p:sp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7612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7637E242-4392-493F-3D53-31ECEB4356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8518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34BBD5-B1CC-0568-BBF1-C388E8131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Zagroda edukacyjna to obiekt:  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D0B0F9-3936-06F3-66FF-FD5383BC3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1"/>
            <a:ext cx="7886700" cy="4824536"/>
          </a:xfrm>
        </p:spPr>
        <p:txBody>
          <a:bodyPr>
            <a:noAutofit/>
          </a:bodyPr>
          <a:lstStyle/>
          <a:p>
            <a:r>
              <a:rPr lang="pl-PL" sz="2800" dirty="0"/>
              <a:t>Zrealizowany na obszarach wiejskich</a:t>
            </a:r>
          </a:p>
          <a:p>
            <a:r>
              <a:rPr lang="pl-PL" sz="2800" dirty="0"/>
              <a:t>Prowadzony przez mieszkańca wsi  (posiada gospodarstwo rolne i prowadzi działalność rolniczą)</a:t>
            </a:r>
          </a:p>
          <a:p>
            <a:r>
              <a:rPr lang="pl-PL" sz="2800" dirty="0"/>
              <a:t>Przyjmuje dzieci i młodzież w ramach programów szkolnych i aktywności pozaszkolnej</a:t>
            </a:r>
          </a:p>
          <a:p>
            <a:r>
              <a:rPr lang="pl-PL" sz="2800" dirty="0"/>
              <a:t>Posiada zwierzęta gospodarskie lub uprawy rolnicze</a:t>
            </a:r>
          </a:p>
          <a:p>
            <a:r>
              <a:rPr lang="pl-PL" sz="2800" dirty="0"/>
              <a:t>Posiada zadaszone miejsce dla prowadzenia zajęć i udostępnianie toalet oraz spełnia warunki bezpieczeństwa określone prawem.</a:t>
            </a:r>
          </a:p>
          <a:p>
            <a:endParaRPr lang="pl-PL" sz="2800" dirty="0"/>
          </a:p>
        </p:txBody>
      </p:sp>
      <p:pic>
        <p:nvPicPr>
          <p:cNvPr id="4" name="Obraz 3" descr="kold logo lokalna grupa działania2">
            <a:extLst>
              <a:ext uri="{FF2B5EF4-FFF2-40B4-BE49-F238E27FC236}">
                <a16:creationId xmlns:a16="http://schemas.microsoft.com/office/drawing/2014/main" id="{DE287F87-5638-1DF9-8BA7-8A06034558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5251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E5E13B97-E840-F64E-4386-848F396A22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0617" y="5936619"/>
            <a:ext cx="8154129" cy="937724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2064109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6679654" cy="792089"/>
          </a:xfrm>
        </p:spPr>
        <p:txBody>
          <a:bodyPr>
            <a:normAutofit/>
          </a:bodyPr>
          <a:lstStyle/>
          <a:p>
            <a:r>
              <a:rPr lang="pl-PL" sz="3100" dirty="0"/>
              <a:t>                      </a:t>
            </a:r>
            <a:r>
              <a:rPr lang="pl-PL" sz="3100" dirty="0">
                <a:solidFill>
                  <a:srgbClr val="FF0000"/>
                </a:solidFill>
              </a:rPr>
              <a:t>Formy 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6164896" y="3712762"/>
            <a:ext cx="2987899" cy="2240924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E5E13B97-E840-F64E-4386-848F396A22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5263" y="5894701"/>
            <a:ext cx="8154129" cy="937724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169369"/>
            <a:ext cx="7687766" cy="5045162"/>
          </a:xfrm>
        </p:spPr>
        <p:txBody>
          <a:bodyPr>
            <a:normAutofit/>
          </a:bodyPr>
          <a:lstStyle/>
          <a:p>
            <a:r>
              <a:rPr lang="pl-PL" sz="2400" dirty="0"/>
              <a:t>Kwota pomocy w formie płatności ryczałtowej ustalana jest na podstawie projektu budżetu operacji.</a:t>
            </a:r>
          </a:p>
          <a:p>
            <a:r>
              <a:rPr lang="pl-PL" sz="2400" dirty="0"/>
              <a:t>posiada miejsce zamieszkania na obszarze wiejskim objętym LSR</a:t>
            </a:r>
          </a:p>
          <a:p>
            <a:r>
              <a:rPr lang="pl-PL" sz="2400" dirty="0"/>
              <a:t>działalność zgodna z celami LSR; </a:t>
            </a:r>
          </a:p>
          <a:p>
            <a:r>
              <a:rPr lang="pl-PL" sz="2400" dirty="0"/>
              <a:t> jest uzasadniona ekonomicznie, co potwierdza przedłożony uproszczony biznesplan, </a:t>
            </a:r>
          </a:p>
          <a:p>
            <a:r>
              <a:rPr lang="pl-PL" sz="2400" dirty="0"/>
              <a:t>Biznesplan jest racjonalny i uzasadniony zakresem operacji</a:t>
            </a:r>
          </a:p>
          <a:p>
            <a:r>
              <a:rPr lang="pl-PL" sz="2400" dirty="0"/>
              <a:t>wnioskodawca zakłada przystąpienie do Ogólnopolskiej Sieci Zagród Edukacyjnych prowadzonej przez CDR o/ Kraków nie później niż w dniu złożenia WOP</a:t>
            </a:r>
          </a:p>
        </p:txBody>
      </p:sp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183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Powiększenie slajdu 5">
                <a:extLst>
                  <a:ext uri="{FF2B5EF4-FFF2-40B4-BE49-F238E27FC236}">
                    <a16:creationId xmlns:a16="http://schemas.microsoft.com/office/drawing/2014/main" id="{92E33234-2E75-3990-2F29-357904352C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36578679"/>
                  </p:ext>
                </p:extLst>
              </p:nvPr>
            </p:nvGraphicFramePr>
            <p:xfrm>
              <a:off x="-2706757" y="1327248"/>
              <a:ext cx="2286000" cy="1714500"/>
            </p:xfrm>
            <a:graphic>
              <a:graphicData uri="http://schemas.microsoft.com/office/powerpoint/2016/slidezoom">
                <pslz:sldZm>
                  <pslz:sldZmObj sldId="269" cId="189399163">
                    <pslz:zmPr id="{C7BA8CB6-3856-4B73-A0FC-34AB6F8B9309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Powiększenie slajdu 5">
                <a:extLst>
                  <a:ext uri="{FF2B5EF4-FFF2-40B4-BE49-F238E27FC236}">
                    <a16:creationId xmlns:a16="http://schemas.microsoft.com/office/drawing/2014/main" id="{92E33234-2E75-3990-2F29-357904352C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2706757" y="1327248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0926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3F0585-D237-DBA0-C1E3-603FC3ED3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 Cele edukacyjne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972CE6-B10E-F69D-8510-DC83FF0D4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22" y="1412776"/>
            <a:ext cx="7886700" cy="4997895"/>
          </a:xfrm>
        </p:spPr>
        <p:txBody>
          <a:bodyPr>
            <a:normAutofit/>
          </a:bodyPr>
          <a:lstStyle/>
          <a:p>
            <a:r>
              <a:rPr lang="pl-PL" sz="2800" dirty="0"/>
              <a:t>Edukacja w zakresie produkcji roślinnej</a:t>
            </a:r>
          </a:p>
          <a:p>
            <a:r>
              <a:rPr lang="pl-PL" sz="2800" dirty="0"/>
              <a:t>Edukacja w zakresie produkcji zwierzęcej</a:t>
            </a:r>
          </a:p>
          <a:p>
            <a:r>
              <a:rPr lang="pl-PL" sz="2800" dirty="0"/>
              <a:t>Edukacja w zakresie przetwórstwa płodów rolnych</a:t>
            </a:r>
          </a:p>
          <a:p>
            <a:r>
              <a:rPr lang="pl-PL" sz="2800" dirty="0"/>
              <a:t>Edukacja w zakresie świadomości ekologicznej i konsumenckiej</a:t>
            </a:r>
          </a:p>
          <a:p>
            <a:r>
              <a:rPr lang="pl-PL" sz="2800" dirty="0"/>
              <a:t>Edukacja w zakresie dziedzictwa kultury materialnej wsi, tradycyjnych zawodów , rękodzieła i twórczości ludowej</a:t>
            </a: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79044E0D-B8F2-A5BA-CD61-CD474CFE8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183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079B27C2-8C05-A8FD-A20E-37740CBB4E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976391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CE996-83C4-B772-F463-2CD0CCEBC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        Dziękujemy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B9AEEB-6BC9-4029-48FE-3BD5D6278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9649"/>
            <a:ext cx="7886700" cy="4685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pl-PL" dirty="0">
                <a:solidFill>
                  <a:schemeClr val="accent6"/>
                </a:solidFill>
              </a:rPr>
              <a:t>Lokalna Grupa Działania KOLD</a:t>
            </a:r>
          </a:p>
          <a:p>
            <a:r>
              <a:rPr lang="pl-PL" dirty="0">
                <a:solidFill>
                  <a:schemeClr val="accent6"/>
                </a:solidFill>
              </a:rPr>
              <a:t>64-310 Lwówek, Rynek 33/1</a:t>
            </a:r>
          </a:p>
          <a:p>
            <a:r>
              <a:rPr lang="pl-PL" dirty="0">
                <a:solidFill>
                  <a:schemeClr val="accent6"/>
                </a:solidFill>
              </a:rPr>
              <a:t>Tel 614424160, </a:t>
            </a:r>
            <a:r>
              <a:rPr lang="pl-PL" dirty="0">
                <a:solidFill>
                  <a:schemeClr val="accent6"/>
                </a:solidFill>
                <a:hlinkClick r:id="rId2"/>
              </a:rPr>
              <a:t>www.kold.pl</a:t>
            </a:r>
            <a:r>
              <a:rPr lang="pl-PL" dirty="0">
                <a:solidFill>
                  <a:schemeClr val="accent6"/>
                </a:solidFill>
              </a:rPr>
              <a:t>, e-mail: biuro@kold.pl</a:t>
            </a: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63A78933-87B6-28F7-3F8B-974A34806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22" y="29821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221C3838-94C9-D4C3-F3AF-AA05F9524B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877272"/>
            <a:ext cx="7886700" cy="980728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408330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4120" y="531814"/>
            <a:ext cx="7886700" cy="1325563"/>
          </a:xfrm>
        </p:spPr>
        <p:txBody>
          <a:bodyPr>
            <a:normAutofit/>
          </a:bodyPr>
          <a:lstStyle/>
          <a:p>
            <a:r>
              <a:rPr lang="pl-PL" dirty="0"/>
              <a:t>                      Obszar LGD KOLD</a:t>
            </a:r>
            <a:br>
              <a:rPr lang="pl-PL" dirty="0"/>
            </a:br>
            <a:endParaRPr lang="pl-PL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83" y="980728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4172718-20C8-253A-8A89-55FB74C3D4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631105"/>
              </p:ext>
            </p:extLst>
          </p:nvPr>
        </p:nvGraphicFramePr>
        <p:xfrm>
          <a:off x="2622550" y="1124745"/>
          <a:ext cx="3859213" cy="4464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60597" imgH="6554865" progId="Word.Document.12">
                  <p:embed/>
                </p:oleObj>
              </mc:Choice>
              <mc:Fallback>
                <p:oleObj name="Document" r:id="rId3" imgW="5760597" imgH="6554865" progId="Word.Document.12">
                  <p:embed/>
                  <p:pic>
                    <p:nvPicPr>
                      <p:cNvPr id="4" name="Symbol zastępczy zawartości 3">
                        <a:extLst>
                          <a:ext uri="{FF2B5EF4-FFF2-40B4-BE49-F238E27FC236}">
                            <a16:creationId xmlns:a16="http://schemas.microsoft.com/office/drawing/2014/main" id="{89ECCC3A-C6A1-519C-8063-B23179174E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2550" y="1124745"/>
                        <a:ext cx="3859213" cy="44644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raz 10">
            <a:extLst>
              <a:ext uri="{FF2B5EF4-FFF2-40B4-BE49-F238E27FC236}">
                <a16:creationId xmlns:a16="http://schemas.microsoft.com/office/drawing/2014/main" id="{867FDBD1-A2FC-E040-34A1-DEAB301735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03372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06486A-8D41-C431-C46E-42D68E09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>
                <a:solidFill>
                  <a:srgbClr val="FF0000"/>
                </a:solidFill>
              </a:rPr>
              <a:t>  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205466-0285-20BB-5D7C-453FFF2C2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</a:t>
            </a:r>
            <a:r>
              <a:rPr lang="pl-PL" sz="2400" dirty="0" err="1"/>
              <a:t>Wielofunduszowość</a:t>
            </a:r>
            <a:r>
              <a:rPr lang="pl-PL" sz="2400" dirty="0"/>
              <a:t> – EFROW , EFRR, EFS</a:t>
            </a:r>
          </a:p>
          <a:p>
            <a:r>
              <a:rPr lang="pl-PL" sz="2400" dirty="0"/>
              <a:t>&gt; projekty inwestycyjne, społeczne, granty w tym partnerskie , własne</a:t>
            </a:r>
          </a:p>
          <a:p>
            <a:r>
              <a:rPr lang="pl-PL" sz="2400" dirty="0"/>
              <a:t>&gt; beneficjenci : </a:t>
            </a:r>
          </a:p>
          <a:p>
            <a:r>
              <a:rPr lang="pl-PL" sz="2400" dirty="0"/>
              <a:t>- samorząd terytorialny w tym instytucje kultury, OPS-y, Poradnie Psychologiczno- pedagogiczne, przedszkola, szkoły</a:t>
            </a:r>
          </a:p>
          <a:p>
            <a:r>
              <a:rPr lang="pl-PL" sz="2400" dirty="0"/>
              <a:t>-  osoby prawne w tym organizacje pozarządowe</a:t>
            </a:r>
          </a:p>
          <a:p>
            <a:r>
              <a:rPr lang="pl-PL" sz="2400" dirty="0"/>
              <a:t>-  przedsiębiorcy w tym agroturyści</a:t>
            </a:r>
          </a:p>
          <a:p>
            <a:r>
              <a:rPr lang="pl-PL" sz="2400" dirty="0"/>
              <a:t>&gt; 16 przedsięwzięć tematycznych</a:t>
            </a:r>
          </a:p>
          <a:p>
            <a:endParaRPr lang="pl-PL" dirty="0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489B7540-CD68-58F7-F41C-549270066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9E526520-8771-E7F9-B558-926007D01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984" y="584708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340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pl-PL" dirty="0"/>
              <a:t>Rewitalizacja wsi i miasteczek</a:t>
            </a:r>
          </a:p>
          <a:p>
            <a:pPr>
              <a:buFontTx/>
              <a:buChar char="-"/>
            </a:pPr>
            <a:r>
              <a:rPr lang="pl-PL" dirty="0"/>
              <a:t>„</a:t>
            </a:r>
            <a:r>
              <a:rPr lang="pl-PL" sz="2400" dirty="0" err="1"/>
              <a:t>Odbetonowanie</a:t>
            </a:r>
            <a:r>
              <a:rPr lang="pl-PL" sz="2400" dirty="0"/>
              <a:t> przestrzeni publicznej”</a:t>
            </a:r>
          </a:p>
          <a:p>
            <a:pPr>
              <a:buFontTx/>
              <a:buChar char="-"/>
            </a:pPr>
            <a:r>
              <a:rPr lang="pl-PL" sz="2400" dirty="0"/>
              <a:t>- parki, skwery, miejsca rekreacji, </a:t>
            </a:r>
          </a:p>
          <a:p>
            <a:pPr>
              <a:buFontTx/>
              <a:buChar char="-"/>
            </a:pPr>
            <a:r>
              <a:rPr lang="pl-PL" sz="2400" dirty="0"/>
              <a:t>budownictwo tradycyjne drewniane, </a:t>
            </a:r>
          </a:p>
          <a:p>
            <a:pPr>
              <a:buFontTx/>
              <a:buChar char="-"/>
            </a:pPr>
            <a:r>
              <a:rPr lang="pl-PL" sz="2400" dirty="0"/>
              <a:t>wydarzenia - zachowanie tradycji i zwyczajów lokalnych</a:t>
            </a:r>
          </a:p>
        </p:txBody>
      </p:sp>
      <p:pic>
        <p:nvPicPr>
          <p:cNvPr id="2" name="Obraz 2" descr="kold logo lokalna grupa działania2">
            <a:extLst>
              <a:ext uri="{FF2B5EF4-FFF2-40B4-BE49-F238E27FC236}">
                <a16:creationId xmlns:a16="http://schemas.microsoft.com/office/drawing/2014/main" id="{1520A634-DB92-CEA0-FF81-E017F74D7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A2E9DD2-1054-5C4A-24F9-0F43CD5FBD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22920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959C6B72-F8E6-4281-8F3E-93FC0DC98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486" y="365125"/>
            <a:ext cx="7784922" cy="1335683"/>
          </a:xfrm>
        </p:spPr>
        <p:txBody>
          <a:bodyPr anchor="b"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 Założenia Lokalnej Strategii Rozwoju LGD KOLD na lata 2023-2027</a:t>
            </a:r>
            <a:endParaRPr lang="pl-PL" sz="3600" dirty="0"/>
          </a:p>
        </p:txBody>
      </p:sp>
      <p:sp>
        <p:nvSpPr>
          <p:cNvPr id="2057" name="sketch line">
            <a:extLst>
              <a:ext uri="{FF2B5EF4-FFF2-40B4-BE49-F238E27FC236}">
                <a16:creationId xmlns:a16="http://schemas.microsoft.com/office/drawing/2014/main" id="{490234EE-E0D8-4805-9227-CCEAC6016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2650181"/>
            <a:ext cx="3257550" cy="18288"/>
          </a:xfrm>
          <a:custGeom>
            <a:avLst/>
            <a:gdLst>
              <a:gd name="connsiteX0" fmla="*/ 0 w 3257550"/>
              <a:gd name="connsiteY0" fmla="*/ 0 h 18288"/>
              <a:gd name="connsiteX1" fmla="*/ 618935 w 3257550"/>
              <a:gd name="connsiteY1" fmla="*/ 0 h 18288"/>
              <a:gd name="connsiteX2" fmla="*/ 1270445 w 3257550"/>
              <a:gd name="connsiteY2" fmla="*/ 0 h 18288"/>
              <a:gd name="connsiteX3" fmla="*/ 1954530 w 3257550"/>
              <a:gd name="connsiteY3" fmla="*/ 0 h 18288"/>
              <a:gd name="connsiteX4" fmla="*/ 2638616 w 3257550"/>
              <a:gd name="connsiteY4" fmla="*/ 0 h 18288"/>
              <a:gd name="connsiteX5" fmla="*/ 3257550 w 3257550"/>
              <a:gd name="connsiteY5" fmla="*/ 0 h 18288"/>
              <a:gd name="connsiteX6" fmla="*/ 3257550 w 3257550"/>
              <a:gd name="connsiteY6" fmla="*/ 18288 h 18288"/>
              <a:gd name="connsiteX7" fmla="*/ 2540889 w 3257550"/>
              <a:gd name="connsiteY7" fmla="*/ 18288 h 18288"/>
              <a:gd name="connsiteX8" fmla="*/ 1824228 w 3257550"/>
              <a:gd name="connsiteY8" fmla="*/ 18288 h 18288"/>
              <a:gd name="connsiteX9" fmla="*/ 1172718 w 3257550"/>
              <a:gd name="connsiteY9" fmla="*/ 18288 h 18288"/>
              <a:gd name="connsiteX10" fmla="*/ 0 w 3257550"/>
              <a:gd name="connsiteY10" fmla="*/ 18288 h 18288"/>
              <a:gd name="connsiteX11" fmla="*/ 0 w 3257550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7550" h="18288" fill="none" extrusionOk="0">
                <a:moveTo>
                  <a:pt x="0" y="0"/>
                </a:moveTo>
                <a:cubicBezTo>
                  <a:pt x="222571" y="-4581"/>
                  <a:pt x="395946" y="-20429"/>
                  <a:pt x="618935" y="0"/>
                </a:cubicBezTo>
                <a:cubicBezTo>
                  <a:pt x="841925" y="20429"/>
                  <a:pt x="1064831" y="-497"/>
                  <a:pt x="1270445" y="0"/>
                </a:cubicBezTo>
                <a:cubicBezTo>
                  <a:pt x="1476059" y="497"/>
                  <a:pt x="1673547" y="428"/>
                  <a:pt x="1954530" y="0"/>
                </a:cubicBezTo>
                <a:cubicBezTo>
                  <a:pt x="2235513" y="-428"/>
                  <a:pt x="2452407" y="27906"/>
                  <a:pt x="2638616" y="0"/>
                </a:cubicBezTo>
                <a:cubicBezTo>
                  <a:pt x="2824825" y="-27906"/>
                  <a:pt x="3043878" y="-22618"/>
                  <a:pt x="3257550" y="0"/>
                </a:cubicBezTo>
                <a:cubicBezTo>
                  <a:pt x="3256841" y="8157"/>
                  <a:pt x="3257137" y="12125"/>
                  <a:pt x="3257550" y="18288"/>
                </a:cubicBezTo>
                <a:cubicBezTo>
                  <a:pt x="2955505" y="29918"/>
                  <a:pt x="2697243" y="41720"/>
                  <a:pt x="2540889" y="18288"/>
                </a:cubicBezTo>
                <a:cubicBezTo>
                  <a:pt x="2384535" y="-5144"/>
                  <a:pt x="2114539" y="6231"/>
                  <a:pt x="1824228" y="18288"/>
                </a:cubicBezTo>
                <a:cubicBezTo>
                  <a:pt x="1533917" y="30345"/>
                  <a:pt x="1462450" y="24037"/>
                  <a:pt x="1172718" y="18288"/>
                </a:cubicBezTo>
                <a:cubicBezTo>
                  <a:pt x="882986" y="12540"/>
                  <a:pt x="500637" y="24492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7550" h="18288" stroke="0" extrusionOk="0">
                <a:moveTo>
                  <a:pt x="0" y="0"/>
                </a:moveTo>
                <a:cubicBezTo>
                  <a:pt x="278434" y="16845"/>
                  <a:pt x="441207" y="-24568"/>
                  <a:pt x="618935" y="0"/>
                </a:cubicBezTo>
                <a:cubicBezTo>
                  <a:pt x="796663" y="24568"/>
                  <a:pt x="985120" y="5689"/>
                  <a:pt x="1172718" y="0"/>
                </a:cubicBezTo>
                <a:cubicBezTo>
                  <a:pt x="1360316" y="-5689"/>
                  <a:pt x="1666432" y="29765"/>
                  <a:pt x="1889379" y="0"/>
                </a:cubicBezTo>
                <a:cubicBezTo>
                  <a:pt x="2112326" y="-29765"/>
                  <a:pt x="2378171" y="13184"/>
                  <a:pt x="2508314" y="0"/>
                </a:cubicBezTo>
                <a:cubicBezTo>
                  <a:pt x="2638457" y="-13184"/>
                  <a:pt x="2897393" y="-18048"/>
                  <a:pt x="3257550" y="0"/>
                </a:cubicBezTo>
                <a:cubicBezTo>
                  <a:pt x="3257286" y="4493"/>
                  <a:pt x="3257934" y="9472"/>
                  <a:pt x="3257550" y="18288"/>
                </a:cubicBezTo>
                <a:cubicBezTo>
                  <a:pt x="3005417" y="4399"/>
                  <a:pt x="2789824" y="23493"/>
                  <a:pt x="2606040" y="18288"/>
                </a:cubicBezTo>
                <a:cubicBezTo>
                  <a:pt x="2422256" y="13084"/>
                  <a:pt x="2161816" y="17045"/>
                  <a:pt x="1889379" y="18288"/>
                </a:cubicBezTo>
                <a:cubicBezTo>
                  <a:pt x="1616942" y="19531"/>
                  <a:pt x="1456938" y="28545"/>
                  <a:pt x="1335595" y="18288"/>
                </a:cubicBezTo>
                <a:cubicBezTo>
                  <a:pt x="1214252" y="8031"/>
                  <a:pt x="876335" y="26295"/>
                  <a:pt x="684085" y="18288"/>
                </a:cubicBezTo>
                <a:cubicBezTo>
                  <a:pt x="491835" y="10282"/>
                  <a:pt x="213058" y="3432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4731" y="2170800"/>
            <a:ext cx="7496890" cy="4254730"/>
          </a:xfrm>
        </p:spPr>
        <p:txBody>
          <a:bodyPr>
            <a:normAutofit/>
          </a:bodyPr>
          <a:lstStyle/>
          <a:p>
            <a:r>
              <a:rPr lang="pl-PL" sz="1800" dirty="0"/>
              <a:t>&gt; przystosowanie infrastruktury w tym:</a:t>
            </a:r>
          </a:p>
          <a:p>
            <a:r>
              <a:rPr lang="pl-PL" sz="1800" dirty="0"/>
              <a:t>-  dostosowanie obiektów kultury i świetlic wiejskich do usług dla społeczności lokalnej</a:t>
            </a:r>
          </a:p>
          <a:p>
            <a:r>
              <a:rPr lang="pl-PL" sz="1800" dirty="0"/>
              <a:t>- renowacja małej infrastruktury zabytków dziedzictwa kulturowego</a:t>
            </a:r>
          </a:p>
          <a:p>
            <a:r>
              <a:rPr lang="pl-PL" sz="1800" dirty="0"/>
              <a:t>- wsparcie dla infrastruktury turystycznej, placów zabaw, boisk sportowych, znakowanie szlaków turystycznych</a:t>
            </a:r>
          </a:p>
          <a:p>
            <a:r>
              <a:rPr lang="pl-PL" sz="1800" dirty="0"/>
              <a:t>- wsparcie dla lokalnej sieci dróg pieszo- rowerowych </a:t>
            </a:r>
          </a:p>
          <a:p>
            <a:endParaRPr lang="pl-PL" sz="1900" dirty="0"/>
          </a:p>
        </p:txBody>
      </p:sp>
      <p:sp>
        <p:nvSpPr>
          <p:cNvPr id="2050" name="AutoShape 2" descr="Znalezione obrazy dla zapytania ciekawe cliparty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-479425"/>
            <a:ext cx="1009650" cy="10096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A24DB838-7837-C448-66A7-32D3DD2B3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4910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4ADC35BB-7771-05B3-4DF6-52E8130ADE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22920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solidFill>
                  <a:srgbClr val="FF0000"/>
                </a:solidFill>
              </a:rPr>
              <a:t>  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Przedsiębiorczość w tym : </a:t>
            </a:r>
          </a:p>
          <a:p>
            <a:r>
              <a:rPr lang="pl-PL" sz="2400" dirty="0"/>
              <a:t>- podejmowanie działalności gospodarczej</a:t>
            </a:r>
          </a:p>
          <a:p>
            <a:r>
              <a:rPr lang="pl-PL" sz="2400" dirty="0"/>
              <a:t>- rozwój działalności gospodarczej</a:t>
            </a:r>
          </a:p>
          <a:p>
            <a:r>
              <a:rPr lang="pl-PL" sz="2400" dirty="0"/>
              <a:t>(przetwórstwo lokalne, turystyka, rekreacja, rehabilitacja, zdrowie, nowe technologie, promocja regionu, punkty informacyjne)</a:t>
            </a:r>
          </a:p>
          <a:p>
            <a:r>
              <a:rPr lang="pl-PL" sz="2400" dirty="0"/>
              <a:t>- tworzenie i rozszerzenie agroturystyki </a:t>
            </a:r>
          </a:p>
          <a:p>
            <a:r>
              <a:rPr lang="pl-PL" sz="2400" b="1" dirty="0"/>
              <a:t>- tworzenie zagród edukacyjnych w tym przy gospodarstwach rolnych</a:t>
            </a:r>
          </a:p>
          <a:p>
            <a:endParaRPr lang="pl-PL" sz="2400" dirty="0"/>
          </a:p>
        </p:txBody>
      </p:sp>
      <p:pic>
        <p:nvPicPr>
          <p:cNvPr id="2050" name="Picture 2" descr="C:\Users\KOLD\AppData\Local\Microsoft\Windows\INetCache\IE\IR9PS8CU\Linux-Commandline-Monitoring-Tool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143000" y="5072062"/>
            <a:ext cx="9541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B27A1824-5D0B-9262-1BD6-FB9CA0739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4910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139FDD6A-81F2-4FEA-0775-F915C20914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64654"/>
            <a:ext cx="5760720" cy="7123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Założenia Lokalnej Strategii Rozwoju LGD KOLD na lata 2023-2027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projekty partnerskie w tym : </a:t>
            </a:r>
          </a:p>
          <a:p>
            <a:r>
              <a:rPr lang="pl-PL" sz="2400" dirty="0"/>
              <a:t>- na terenie LGD</a:t>
            </a:r>
          </a:p>
          <a:p>
            <a:r>
              <a:rPr lang="pl-PL" sz="2400" dirty="0"/>
              <a:t>- krajowe</a:t>
            </a:r>
          </a:p>
          <a:p>
            <a:r>
              <a:rPr lang="pl-PL" sz="2400" dirty="0"/>
              <a:t>- zagraniczne</a:t>
            </a:r>
          </a:p>
          <a:p>
            <a:r>
              <a:rPr lang="pl-PL" sz="2400" dirty="0"/>
              <a:t>&gt; projekty własne realizowane przez  LGD w tym :</a:t>
            </a:r>
          </a:p>
          <a:p>
            <a:r>
              <a:rPr lang="pl-PL" sz="2400" dirty="0"/>
              <a:t> - organizowanie spotkań z tradycji i zwyczajów lokalnych, turystycznych i sportowych oraz promocji zespołów artystycznych i KGW</a:t>
            </a:r>
          </a:p>
          <a:p>
            <a:endParaRPr lang="pl-PL" dirty="0"/>
          </a:p>
        </p:txBody>
      </p:sp>
      <p:pic>
        <p:nvPicPr>
          <p:cNvPr id="3" name="Obraz 2" descr="kold logo lokalna grupa działania2">
            <a:extLst>
              <a:ext uri="{FF2B5EF4-FFF2-40B4-BE49-F238E27FC236}">
                <a16:creationId xmlns:a16="http://schemas.microsoft.com/office/drawing/2014/main" id="{4E59F203-BAC6-C79F-BC34-2FD11AB8B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3E19162A-BB33-E206-8647-431178DB2C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64654"/>
            <a:ext cx="5760720" cy="7123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Budżet : 5 022 500 </a:t>
            </a:r>
            <a:r>
              <a:rPr lang="pl-PL" sz="3600" dirty="0">
                <a:solidFill>
                  <a:srgbClr val="FF0000"/>
                </a:solidFill>
                <a:effectLst/>
              </a:rPr>
              <a:t>€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526470"/>
            <a:ext cx="7886700" cy="4351338"/>
          </a:xfrm>
        </p:spPr>
        <p:txBody>
          <a:bodyPr>
            <a:normAutofit/>
          </a:bodyPr>
          <a:lstStyle/>
          <a:p>
            <a:r>
              <a:rPr lang="pl-PL" sz="2400" dirty="0"/>
              <a:t>- projekty  z  PS WPR    - realizacja projektów z  Europejskiego Funduszu  Rolnego na Rzecz Rozwoju Obszarów Wiejskich         </a:t>
            </a:r>
            <a:r>
              <a:rPr lang="pl-PL" sz="2400" b="1" dirty="0"/>
              <a:t>3 065 500 </a:t>
            </a:r>
            <a:r>
              <a:rPr lang="pl-PL" sz="2400" b="1" dirty="0">
                <a:effectLst/>
              </a:rPr>
              <a:t>€ </a:t>
            </a:r>
          </a:p>
          <a:p>
            <a:r>
              <a:rPr lang="pl-PL" sz="2400" dirty="0"/>
              <a:t>- Projekty  z EFRR      - realizacja projektów z Europejskiego Funduszu Rozwoju Regionalnego                                                                        </a:t>
            </a:r>
          </a:p>
          <a:p>
            <a:pPr marL="0" indent="0">
              <a:buNone/>
            </a:pPr>
            <a:r>
              <a:rPr lang="pl-PL" sz="2400" b="1" dirty="0"/>
              <a:t>                                                           784 000 </a:t>
            </a:r>
            <a:r>
              <a:rPr lang="pl-PL" sz="2400" dirty="0">
                <a:effectLst/>
              </a:rPr>
              <a:t>€ </a:t>
            </a:r>
          </a:p>
          <a:p>
            <a:r>
              <a:rPr lang="pl-PL" sz="2400" dirty="0"/>
              <a:t>- projekty z EFS+      - realizacja projektów z Europejskiego Funduszu Społecznego                                                                                             </a:t>
            </a:r>
            <a:r>
              <a:rPr lang="pl-PL" sz="2400" b="1" dirty="0"/>
              <a:t>  </a:t>
            </a:r>
          </a:p>
          <a:p>
            <a:pPr marL="0" indent="0">
              <a:buNone/>
            </a:pPr>
            <a:r>
              <a:rPr lang="pl-PL" sz="2400" b="1" dirty="0"/>
              <a:t>                                                         1 176 000 </a:t>
            </a:r>
            <a:r>
              <a:rPr lang="pl-PL" sz="2400" dirty="0">
                <a:effectLst/>
              </a:rPr>
              <a:t>€</a:t>
            </a:r>
            <a:endParaRPr lang="pl-PL" sz="2400" dirty="0"/>
          </a:p>
          <a:p>
            <a:r>
              <a:rPr lang="pl-PL" sz="2400" dirty="0"/>
              <a:t>W tym : Wdrażanie LSR                  </a:t>
            </a:r>
            <a:r>
              <a:rPr lang="pl-PL" sz="2400" b="1" dirty="0"/>
              <a:t>4 100 000 </a:t>
            </a:r>
            <a:r>
              <a:rPr lang="pl-PL" sz="2400" dirty="0">
                <a:effectLst/>
              </a:rPr>
              <a:t>€</a:t>
            </a:r>
          </a:p>
          <a:p>
            <a:r>
              <a:rPr lang="pl-PL" sz="2400" b="1" dirty="0"/>
              <a:t>                </a:t>
            </a:r>
            <a:r>
              <a:rPr lang="pl-PL" sz="2400" dirty="0"/>
              <a:t>Zarządzanie LSR                </a:t>
            </a:r>
            <a:r>
              <a:rPr lang="pl-PL" sz="2400" b="1" dirty="0"/>
              <a:t>922 500 </a:t>
            </a:r>
            <a:r>
              <a:rPr lang="pl-PL" sz="2400" dirty="0">
                <a:effectLst/>
              </a:rPr>
              <a:t>€</a:t>
            </a:r>
            <a:endParaRPr lang="pl-PL" sz="2400" dirty="0"/>
          </a:p>
          <a:p>
            <a:endParaRPr lang="pl-PL" sz="2400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12941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FE2EA30F-0A1A-24D6-BABE-AFB3706EC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Warunki  aplikowania     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               Zakładanie zagród edukacyjnych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konkursy ogłaszane przez  LGD KOLD ( prasa, media społecznościowe, strony www)</a:t>
            </a:r>
          </a:p>
          <a:p>
            <a:r>
              <a:rPr lang="pl-PL" dirty="0"/>
              <a:t>- przed konkursami szkolenie i doradztwo</a:t>
            </a:r>
          </a:p>
          <a:p>
            <a:r>
              <a:rPr lang="pl-PL" dirty="0"/>
              <a:t>- osoby fizyczne</a:t>
            </a:r>
          </a:p>
          <a:p>
            <a:r>
              <a:rPr lang="pl-PL" dirty="0"/>
              <a:t> posiadanie numeru EP</a:t>
            </a:r>
          </a:p>
          <a:p>
            <a:r>
              <a:rPr lang="pl-PL" dirty="0"/>
              <a:t>- wnioski składane elektronicznie i ocena elektroniczna</a:t>
            </a:r>
          </a:p>
          <a:p>
            <a:r>
              <a:rPr lang="pl-PL" dirty="0"/>
              <a:t>- podmioty działające na obszarze LGD KOLD</a:t>
            </a:r>
          </a:p>
          <a:p>
            <a:r>
              <a:rPr lang="pl-PL" dirty="0"/>
              <a:t>- agroturystyka - 85% dofinansowania z PS WPR</a:t>
            </a:r>
          </a:p>
          <a:p>
            <a:r>
              <a:rPr lang="pl-PL" dirty="0"/>
              <a:t>- zaliczkowanie 50 % kosztów kwalifikowanych</a:t>
            </a:r>
          </a:p>
          <a:p>
            <a:r>
              <a:rPr lang="pl-PL" dirty="0"/>
              <a:t>Rozliczenie ryczałtowe</a:t>
            </a:r>
          </a:p>
          <a:p>
            <a:endParaRPr lang="pl-PL" dirty="0"/>
          </a:p>
          <a:p>
            <a:pPr>
              <a:buFontTx/>
              <a:buChar char="-"/>
            </a:pPr>
            <a:endParaRPr lang="pl-PL" sz="2400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93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5E202074-6675-D49D-AC78-B4279C3B5E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</TotalTime>
  <Words>738</Words>
  <Application>Microsoft Office PowerPoint</Application>
  <PresentationFormat>Pokaz na ekranie (4:3)</PresentationFormat>
  <Paragraphs>109</Paragraphs>
  <Slides>15</Slides>
  <Notes>1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2" baseType="lpstr">
      <vt:lpstr>Aptos</vt:lpstr>
      <vt:lpstr>Aptos Display</vt:lpstr>
      <vt:lpstr>Arial</vt:lpstr>
      <vt:lpstr>Calibri</vt:lpstr>
      <vt:lpstr>Times New Roman</vt:lpstr>
      <vt:lpstr>Motyw pakietu Office</vt:lpstr>
      <vt:lpstr>Document</vt:lpstr>
      <vt:lpstr>Agroturystyka</vt:lpstr>
      <vt:lpstr>                      Obszar LGD KOLD </vt:lpstr>
      <vt:lpstr>           Założenia Lokalnej Strategii Rozwoju LGD KOLD na lata 2023-2027</vt:lpstr>
      <vt:lpstr>         Założenia Lokalnej Strategii Rozwoju LGD KOLD na lata 2023-2027</vt:lpstr>
      <vt:lpstr>         Założenia Lokalnej Strategii Rozwoju LGD KOLD na lata 2023-2027</vt:lpstr>
      <vt:lpstr>           Założenia Lokalnej Strategii Rozwoju LGD KOLD na lata 2023-2027</vt:lpstr>
      <vt:lpstr>        Założenia Lokalnej Strategii Rozwoju LGD KOLD na lata 2023-2027</vt:lpstr>
      <vt:lpstr>                      Budżet : 5 022 500 €</vt:lpstr>
      <vt:lpstr>                            Warunki  aplikowania                     Zakładanie zagród edukacyjnych</vt:lpstr>
      <vt:lpstr>                     Konkursy PS WPR -działanie EFRROW Nabory wniosków</vt:lpstr>
      <vt:lpstr>                                    Grantobiorcy</vt:lpstr>
      <vt:lpstr>                   Zagroda edukacyjna to obiekt:    </vt:lpstr>
      <vt:lpstr>                      Formy </vt:lpstr>
      <vt:lpstr>                             Cele edukacyjne</vt:lpstr>
      <vt:lpstr>                           Dziękujemy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Lokalna Grupa Działania  KOLD</dc:title>
  <dc:creator>Dell</dc:creator>
  <cp:lastModifiedBy>Lokalna Grupa Działania KOLD Lokalna Grupa Działania KOLD</cp:lastModifiedBy>
  <cp:revision>53</cp:revision>
  <cp:lastPrinted>2022-06-06T06:45:22Z</cp:lastPrinted>
  <dcterms:created xsi:type="dcterms:W3CDTF">2016-05-09T18:19:58Z</dcterms:created>
  <dcterms:modified xsi:type="dcterms:W3CDTF">2025-03-25T08:34:11Z</dcterms:modified>
</cp:coreProperties>
</file>